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72" r:id="rId4"/>
    <p:sldId id="273" r:id="rId5"/>
    <p:sldId id="274" r:id="rId6"/>
    <p:sldId id="275" r:id="rId7"/>
    <p:sldId id="27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600"/>
    <a:srgbClr val="51B181"/>
    <a:srgbClr val="093526"/>
    <a:srgbClr val="CFCA2F"/>
    <a:srgbClr val="57211F"/>
    <a:srgbClr val="EF7F1A"/>
    <a:srgbClr val="F5BD01"/>
    <a:srgbClr val="3E3566"/>
    <a:srgbClr val="5B5FA7"/>
    <a:srgbClr val="555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1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0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4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0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5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1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2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2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2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B67F-9719-47A6-8EAB-6860EC114A63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0DA3-F752-4F06-B624-117A52DA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hyperlink" Target="http://www.nutriel5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mailto:info@nutriel5.ru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-1"/>
            <a:ext cx="12192000" cy="1276866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  <a:lumMod val="92000"/>
                  <a:lumOff val="8000"/>
                </a:schemeClr>
              </a:gs>
              <a:gs pos="22000">
                <a:schemeClr val="accent6">
                  <a:lumMod val="95000"/>
                  <a:lumOff val="5000"/>
                </a:schemeClr>
              </a:gs>
              <a:gs pos="58000">
                <a:srgbClr val="0935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5455" y="1706897"/>
            <a:ext cx="10770497" cy="23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КЛЕТЧАТКА В БАТОНЧИКЕ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4500"/>
              </a:lnSpc>
            </a:pPr>
            <a:endParaRPr lang="ru-RU" sz="3600" b="1" dirty="0">
              <a:solidFill>
                <a:srgbClr val="C5D600"/>
              </a:solidFill>
            </a:endParaRPr>
          </a:p>
          <a:p>
            <a:pPr algn="ctr">
              <a:lnSpc>
                <a:spcPts val="4500"/>
              </a:lnSpc>
            </a:pPr>
            <a:endParaRPr lang="ru-RU" sz="3600" b="1" dirty="0" smtClean="0">
              <a:solidFill>
                <a:srgbClr val="C5D600"/>
              </a:solidFill>
            </a:endParaRPr>
          </a:p>
          <a:p>
            <a:pPr algn="ctr">
              <a:lnSpc>
                <a:spcPts val="4500"/>
              </a:lnSpc>
            </a:pPr>
            <a:r>
              <a:rPr lang="ru-RU" sz="3600" b="1" dirty="0" smtClean="0">
                <a:solidFill>
                  <a:srgbClr val="C5D600"/>
                </a:solidFill>
              </a:rPr>
              <a:t>с </a:t>
            </a:r>
            <a:r>
              <a:rPr lang="ru-RU" sz="3600" b="1" dirty="0">
                <a:solidFill>
                  <a:srgbClr val="C5D600"/>
                </a:solidFill>
              </a:rPr>
              <a:t>натуральными </a:t>
            </a:r>
            <a:r>
              <a:rPr lang="ru-RU" sz="3600" b="1" dirty="0" smtClean="0">
                <a:solidFill>
                  <a:srgbClr val="C5D600"/>
                </a:solidFill>
              </a:rPr>
              <a:t>ягодами и фруктами</a:t>
            </a:r>
            <a:endParaRPr lang="ru-RU" sz="3600" b="1" dirty="0">
              <a:solidFill>
                <a:srgbClr val="C5D6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07354"/>
              </p:ext>
            </p:extLst>
          </p:nvPr>
        </p:nvGraphicFramePr>
        <p:xfrm>
          <a:off x="3757969" y="2276126"/>
          <a:ext cx="4328887" cy="13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CorelDRAW" r:id="rId3" imgW="2849653" imgH="859699" progId="CorelDraw.Graphic.20">
                  <p:embed/>
                </p:oleObj>
              </mc:Choice>
              <mc:Fallback>
                <p:oleObj name="CorelDRAW" r:id="rId3" imgW="2849653" imgH="85969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7969" y="2276126"/>
                        <a:ext cx="4328887" cy="1307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-3" y="4300151"/>
            <a:ext cx="12192001" cy="2557849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  <a:lumMod val="92000"/>
                  <a:lumOff val="8000"/>
                </a:schemeClr>
              </a:gs>
              <a:gs pos="22000">
                <a:schemeClr val="accent6">
                  <a:lumMod val="95000"/>
                  <a:lumOff val="5000"/>
                </a:schemeClr>
              </a:gs>
              <a:gs pos="58000">
                <a:srgbClr val="0935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162">
            <a:off x="7557283" y="3776144"/>
            <a:ext cx="2749131" cy="27491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403">
            <a:off x="9064203" y="3885083"/>
            <a:ext cx="2257168" cy="2257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12323" y="1407257"/>
            <a:ext cx="1089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Компания </a:t>
            </a:r>
            <a:r>
              <a:rPr lang="ru-RU" dirty="0"/>
              <a:t>ИЛС ГРУПП рада предложить Вашему вниманию </a:t>
            </a:r>
            <a:r>
              <a:rPr lang="ru-RU" dirty="0" smtClean="0"/>
              <a:t>новый </a:t>
            </a:r>
            <a:r>
              <a:rPr lang="ru-RU" dirty="0"/>
              <a:t>уникальный продукт, </a:t>
            </a:r>
            <a:r>
              <a:rPr lang="ru-RU" dirty="0" smtClean="0"/>
              <a:t>аналогов </a:t>
            </a:r>
          </a:p>
          <a:p>
            <a:pPr algn="ctr"/>
            <a:r>
              <a:rPr lang="ru-RU" dirty="0" smtClean="0"/>
              <a:t>которого нет </a:t>
            </a:r>
            <a:r>
              <a:rPr lang="ru-RU" dirty="0"/>
              <a:t>на российском и на мировом рынке. </a:t>
            </a:r>
            <a:r>
              <a:rPr lang="ru-RU" dirty="0" smtClean="0"/>
              <a:t>Свекловичная </a:t>
            </a:r>
            <a:r>
              <a:rPr lang="ru-RU" dirty="0"/>
              <a:t>клетчатка в батончике </a:t>
            </a:r>
            <a:r>
              <a:rPr lang="ru-RU" b="1" dirty="0"/>
              <a:t>N</a:t>
            </a:r>
            <a:r>
              <a:rPr lang="en-US" b="1" dirty="0" err="1"/>
              <a:t>utriel</a:t>
            </a:r>
            <a:r>
              <a:rPr lang="en-US" b="1" dirty="0"/>
              <a:t> </a:t>
            </a:r>
            <a:r>
              <a:rPr lang="en-US" b="1" dirty="0">
                <a:solidFill>
                  <a:srgbClr val="C5D600"/>
                </a:solidFill>
              </a:rPr>
              <a:t>5</a:t>
            </a:r>
            <a:r>
              <a:rPr lang="ru-RU" b="1" dirty="0"/>
              <a:t>F</a:t>
            </a:r>
            <a:r>
              <a:rPr lang="en-US" b="1" dirty="0" err="1"/>
              <a:t>ive</a:t>
            </a:r>
            <a:r>
              <a:rPr lang="ru-RU" dirty="0" smtClean="0"/>
              <a:t> –</a:t>
            </a:r>
          </a:p>
          <a:p>
            <a:pPr algn="ctr"/>
            <a:r>
              <a:rPr lang="ru-RU" dirty="0" smtClean="0"/>
              <a:t>это </a:t>
            </a:r>
            <a:r>
              <a:rPr lang="ru-RU" dirty="0"/>
              <a:t>вкусный и полезный способ перекусить </a:t>
            </a:r>
            <a:r>
              <a:rPr lang="ru-RU" dirty="0" smtClean="0"/>
              <a:t>и </a:t>
            </a:r>
            <a:r>
              <a:rPr lang="ru-RU" dirty="0"/>
              <a:t>утолить голод с пользой для организма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данный момент ассортимент </a:t>
            </a:r>
            <a:r>
              <a:rPr lang="ru-RU" dirty="0" smtClean="0"/>
              <a:t>содержит уже </a:t>
            </a:r>
            <a:r>
              <a:rPr lang="ru-RU" b="1" dirty="0">
                <a:solidFill>
                  <a:srgbClr val="C5D600"/>
                </a:solidFill>
              </a:rPr>
              <a:t>7 </a:t>
            </a:r>
            <a:r>
              <a:rPr lang="ru-RU" b="1" dirty="0" smtClean="0">
                <a:solidFill>
                  <a:srgbClr val="C5D600"/>
                </a:solidFill>
              </a:rPr>
              <a:t>вкусов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 дальнейшем линейка </a:t>
            </a:r>
            <a:r>
              <a:rPr lang="ru-RU" dirty="0"/>
              <a:t>будет расширяться новыми вкусами и полезными </a:t>
            </a:r>
            <a:r>
              <a:rPr lang="ru-RU" dirty="0" smtClean="0"/>
              <a:t>наполнителями.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9545" y="3818376"/>
            <a:ext cx="4695568" cy="1754326"/>
          </a:xfrm>
          <a:prstGeom prst="rect">
            <a:avLst/>
          </a:prstGeom>
          <a:solidFill>
            <a:srgbClr val="C5D600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· </a:t>
            </a:r>
            <a:r>
              <a:rPr lang="ru-RU" dirty="0"/>
              <a:t>Снижению веса</a:t>
            </a:r>
          </a:p>
          <a:p>
            <a:r>
              <a:rPr lang="ru-RU" dirty="0"/>
              <a:t>· Ускорению обмена веществ в организме</a:t>
            </a:r>
          </a:p>
          <a:p>
            <a:r>
              <a:rPr lang="ru-RU" dirty="0"/>
              <a:t>· Очищению организма</a:t>
            </a:r>
          </a:p>
          <a:p>
            <a:r>
              <a:rPr lang="ru-RU" dirty="0"/>
              <a:t>· </a:t>
            </a:r>
            <a:r>
              <a:rPr lang="ru-RU" dirty="0" smtClean="0"/>
              <a:t>Выведению </a:t>
            </a:r>
            <a:r>
              <a:rPr lang="ru-RU" dirty="0"/>
              <a:t>из организма шлаков и </a:t>
            </a:r>
            <a:r>
              <a:rPr lang="ru-RU" dirty="0" smtClean="0"/>
              <a:t>токсинов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53416" y="3818376"/>
            <a:ext cx="4695568" cy="1754326"/>
          </a:xfrm>
          <a:prstGeom prst="rect">
            <a:avLst/>
          </a:prstGeom>
          <a:solidFill>
            <a:srgbClr val="C5D600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· Улучшению моторики </a:t>
            </a:r>
            <a:r>
              <a:rPr lang="ru-RU" dirty="0"/>
              <a:t>ЖКТ</a:t>
            </a:r>
          </a:p>
          <a:p>
            <a:r>
              <a:rPr lang="ru-RU" dirty="0"/>
              <a:t>· Стимулированию работы кишечника</a:t>
            </a:r>
          </a:p>
          <a:p>
            <a:r>
              <a:rPr lang="ru-RU" dirty="0"/>
              <a:t>· Нормализации микрофлоры кишечника</a:t>
            </a:r>
          </a:p>
          <a:p>
            <a:r>
              <a:rPr lang="ru-RU" dirty="0"/>
              <a:t>· </a:t>
            </a:r>
            <a:r>
              <a:rPr lang="ru-RU" dirty="0" smtClean="0"/>
              <a:t>Снижению </a:t>
            </a:r>
            <a:r>
              <a:rPr lang="ru-RU" dirty="0"/>
              <a:t>уровня </a:t>
            </a:r>
            <a:r>
              <a:rPr lang="ru-RU" dirty="0" smtClean="0"/>
              <a:t>холестерина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6572" y="5734776"/>
            <a:ext cx="934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Рекомендуемая норма потребления не более 3-х батончиков в день для взрослого человека. Рекомендуется выпивать не менее 2,5 литров воды в день.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9545" y="3321575"/>
            <a:ext cx="9609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93526"/>
                </a:solidFill>
              </a:rPr>
              <a:t>Регулярное употребление клетчатки в батончиках Nutriel5five способствует: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0" y="-65903"/>
            <a:ext cx="12192000" cy="1311086"/>
            <a:chOff x="0" y="-65903"/>
            <a:chExt cx="12192000" cy="131108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65903"/>
              <a:ext cx="12192000" cy="1311086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391125" y="-65903"/>
              <a:ext cx="1800875" cy="1305215"/>
            </a:xfrm>
            <a:prstGeom prst="rect">
              <a:avLst/>
            </a:prstGeom>
            <a:solidFill>
              <a:srgbClr val="093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42487"/>
                </p:ext>
              </p:extLst>
            </p:nvPr>
          </p:nvGraphicFramePr>
          <p:xfrm>
            <a:off x="10630623" y="768433"/>
            <a:ext cx="1264488" cy="412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6" name="CorelDRAW" r:id="rId3" imgW="2849653" imgH="859699" progId="CorelDraw.Graphic.20">
                    <p:embed/>
                  </p:oleObj>
                </mc:Choice>
                <mc:Fallback>
                  <p:oleObj name="CorelDRAW" r:id="rId3" imgW="2849653" imgH="859699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30623" y="768433"/>
                          <a:ext cx="1264488" cy="4120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566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77794" y="3140608"/>
            <a:ext cx="473678" cy="350457"/>
            <a:chOff x="0" y="1820212"/>
            <a:chExt cx="803191" cy="350457"/>
          </a:xfrm>
        </p:grpSpPr>
        <p:sp>
          <p:nvSpPr>
            <p:cNvPr id="17" name="Блок-схема: задержка 16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7794" y="4693834"/>
            <a:ext cx="473678" cy="350457"/>
            <a:chOff x="0" y="1820212"/>
            <a:chExt cx="803191" cy="350457"/>
          </a:xfrm>
        </p:grpSpPr>
        <p:sp>
          <p:nvSpPr>
            <p:cNvPr id="21" name="Блок-схема: задержка 20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77794" y="5589874"/>
            <a:ext cx="473678" cy="350457"/>
            <a:chOff x="0" y="1820212"/>
            <a:chExt cx="803191" cy="350457"/>
          </a:xfrm>
        </p:grpSpPr>
        <p:sp>
          <p:nvSpPr>
            <p:cNvPr id="25" name="Блок-схема: задержка 24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57108" y="1354386"/>
            <a:ext cx="467467" cy="350457"/>
            <a:chOff x="0" y="1820212"/>
            <a:chExt cx="803191" cy="350457"/>
          </a:xfrm>
        </p:grpSpPr>
        <p:sp>
          <p:nvSpPr>
            <p:cNvPr id="29" name="Блок-схема: задержка 28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357108" y="2187469"/>
            <a:ext cx="467467" cy="350457"/>
            <a:chOff x="0" y="1820212"/>
            <a:chExt cx="803191" cy="350457"/>
          </a:xfrm>
        </p:grpSpPr>
        <p:sp>
          <p:nvSpPr>
            <p:cNvPr id="34" name="Блок-схема: задержка 33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363254" y="3013551"/>
            <a:ext cx="467467" cy="350457"/>
            <a:chOff x="0" y="1820212"/>
            <a:chExt cx="803191" cy="350457"/>
          </a:xfrm>
        </p:grpSpPr>
        <p:sp>
          <p:nvSpPr>
            <p:cNvPr id="38" name="Блок-схема: задержка 37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65283" y="3664434"/>
            <a:ext cx="467467" cy="350457"/>
            <a:chOff x="0" y="1820212"/>
            <a:chExt cx="803191" cy="350457"/>
          </a:xfrm>
        </p:grpSpPr>
        <p:sp>
          <p:nvSpPr>
            <p:cNvPr id="42" name="Блок-схема: задержка 41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379732" y="4494634"/>
            <a:ext cx="467467" cy="350457"/>
            <a:chOff x="0" y="1820212"/>
            <a:chExt cx="803191" cy="350457"/>
          </a:xfrm>
        </p:grpSpPr>
        <p:sp>
          <p:nvSpPr>
            <p:cNvPr id="46" name="Блок-схема: задержка 45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388000" y="5784363"/>
            <a:ext cx="467467" cy="350457"/>
            <a:chOff x="0" y="1820212"/>
            <a:chExt cx="803191" cy="350457"/>
          </a:xfrm>
        </p:grpSpPr>
        <p:sp>
          <p:nvSpPr>
            <p:cNvPr id="50" name="Блок-схема: задержка 49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7794" y="2119370"/>
            <a:ext cx="473678" cy="350457"/>
            <a:chOff x="0" y="1820212"/>
            <a:chExt cx="803191" cy="350457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32488" y="1820212"/>
              <a:ext cx="370703" cy="346339"/>
            </a:xfrm>
            <a:prstGeom prst="flowChartDelay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1820212"/>
              <a:ext cx="554502" cy="350457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9601" y="2119370"/>
            <a:ext cx="529436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500" dirty="0" smtClean="0"/>
              <a:t>В батончике содержится 70% свекловичной клетчатки, очищенной по технологии с использованием безвредных натуральных компонентов без использования сильно-действующих кислот и их производных.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500" dirty="0" smtClean="0"/>
              <a:t>В </a:t>
            </a:r>
            <a:r>
              <a:rPr lang="ru-RU" sz="1500" dirty="0"/>
              <a:t>батончике использована технология «сырой» клетчатки, при которой сохранено максимальное количество полезных веществ, которые невозможно сохранить при использовании «сухой» клетчатки в виде </a:t>
            </a:r>
            <a:r>
              <a:rPr lang="ru-RU" sz="1500" dirty="0" err="1"/>
              <a:t>микрохлопьев</a:t>
            </a:r>
            <a:r>
              <a:rPr lang="ru-RU" sz="1500" dirty="0"/>
              <a:t> или порошка с целью дальнейшего использования в продуктах</a:t>
            </a:r>
            <a:r>
              <a:rPr lang="ru-RU" sz="1500" dirty="0" smtClean="0"/>
              <a:t>.</a:t>
            </a:r>
            <a:endParaRPr lang="ru-RU" sz="1500" dirty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500" dirty="0" smtClean="0"/>
              <a:t>В </a:t>
            </a:r>
            <a:r>
              <a:rPr lang="ru-RU" sz="1500" dirty="0"/>
              <a:t>качестве наполнителя используется финиковая паста премиального качества, которая богата витаминами В1</a:t>
            </a:r>
            <a:r>
              <a:rPr lang="ru-RU" sz="1500" dirty="0" smtClean="0"/>
              <a:t>, В6, В12,РР</a:t>
            </a:r>
            <a:r>
              <a:rPr lang="ru-RU" sz="1500" dirty="0"/>
              <a:t>, минералами – магнием, железом и кальцием</a:t>
            </a:r>
            <a:r>
              <a:rPr lang="ru-RU" sz="1500" dirty="0" smtClean="0"/>
              <a:t>.</a:t>
            </a:r>
            <a:endParaRPr lang="ru-RU" sz="1500" dirty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500" dirty="0" smtClean="0"/>
              <a:t>При </a:t>
            </a:r>
            <a:r>
              <a:rPr lang="ru-RU" sz="1500" dirty="0"/>
              <a:t>производстве </a:t>
            </a:r>
            <a:r>
              <a:rPr lang="ru-RU" sz="1500" dirty="0" smtClean="0"/>
              <a:t>батончиков </a:t>
            </a:r>
            <a:r>
              <a:rPr lang="ru-RU" sz="1500" dirty="0"/>
              <a:t>используются только натуральные ингредиенты, которые проходят лабораторные исследования и тесты и это является основной философией бренда </a:t>
            </a:r>
            <a:r>
              <a:rPr lang="ru-RU" sz="1500" b="1" dirty="0"/>
              <a:t>N</a:t>
            </a:r>
            <a:r>
              <a:rPr lang="en-US" sz="1500" b="1" dirty="0"/>
              <a:t>utriel</a:t>
            </a:r>
            <a:r>
              <a:rPr lang="en-US" sz="1500" b="1" dirty="0">
                <a:solidFill>
                  <a:srgbClr val="C5D600"/>
                </a:solidFill>
              </a:rPr>
              <a:t>5</a:t>
            </a:r>
            <a:r>
              <a:rPr lang="ru-RU" sz="1500" b="1" dirty="0"/>
              <a:t>F</a:t>
            </a:r>
            <a:r>
              <a:rPr lang="en-US" sz="1500" b="1" dirty="0" err="1"/>
              <a:t>ive</a:t>
            </a:r>
            <a:r>
              <a:rPr lang="ru-RU" sz="1500" dirty="0"/>
              <a:t> 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6464136" y="1349929"/>
            <a:ext cx="525574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 startAt="5"/>
            </a:pPr>
            <a:r>
              <a:rPr lang="ru-RU" sz="1500" dirty="0" smtClean="0"/>
              <a:t>Для производства используются </a:t>
            </a:r>
            <a:r>
              <a:rPr lang="ru-RU" sz="1500" dirty="0"/>
              <a:t>фрукты </a:t>
            </a:r>
            <a:r>
              <a:rPr lang="ru-RU" sz="1500" dirty="0" smtClean="0"/>
              <a:t>сублимирован-ной </a:t>
            </a:r>
            <a:r>
              <a:rPr lang="ru-RU" sz="1500" dirty="0"/>
              <a:t>сушки, сохраняющие в себе все витамины и полезные вещества.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5"/>
            </a:pPr>
            <a:r>
              <a:rPr lang="ru-RU" sz="1500" dirty="0" smtClean="0"/>
              <a:t>В </a:t>
            </a:r>
            <a:r>
              <a:rPr lang="ru-RU" sz="1500" dirty="0"/>
              <a:t>качестве </a:t>
            </a:r>
            <a:r>
              <a:rPr lang="ru-RU" sz="1500" dirty="0" smtClean="0"/>
              <a:t>вкусо-ароматической добавки используются </a:t>
            </a:r>
            <a:r>
              <a:rPr lang="ru-RU" sz="1500" dirty="0"/>
              <a:t>только натуральные </a:t>
            </a:r>
            <a:r>
              <a:rPr lang="ru-RU" sz="1500" dirty="0" err="1" smtClean="0"/>
              <a:t>ароматизаторы</a:t>
            </a:r>
            <a:r>
              <a:rPr lang="ru-RU" sz="1500" dirty="0" smtClean="0"/>
              <a:t>, </a:t>
            </a:r>
            <a:r>
              <a:rPr lang="ru-RU" sz="1500" dirty="0"/>
              <a:t>изготовленные на основе </a:t>
            </a:r>
            <a:r>
              <a:rPr lang="ru-RU" sz="1500" dirty="0" smtClean="0"/>
              <a:t>ароматических </a:t>
            </a:r>
            <a:r>
              <a:rPr lang="ru-RU" sz="1500" dirty="0"/>
              <a:t>масел и </a:t>
            </a:r>
            <a:r>
              <a:rPr lang="ru-RU" sz="1500" dirty="0" smtClean="0"/>
              <a:t>экстрактов.</a:t>
            </a:r>
            <a:endParaRPr lang="ru-RU" sz="1500" dirty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5"/>
            </a:pPr>
            <a:r>
              <a:rPr lang="ru-RU" sz="1500" dirty="0" smtClean="0"/>
              <a:t>В нашем продукте только </a:t>
            </a:r>
            <a:r>
              <a:rPr lang="ru-RU" sz="1500" dirty="0"/>
              <a:t>натуральные </a:t>
            </a:r>
            <a:r>
              <a:rPr lang="ru-RU" sz="1500" dirty="0" smtClean="0"/>
              <a:t>консерванты </a:t>
            </a:r>
            <a:r>
              <a:rPr lang="ru-RU" sz="1500" dirty="0"/>
              <a:t>– аскорбиновая кислота.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5"/>
            </a:pPr>
            <a:r>
              <a:rPr lang="ru-RU" sz="1500" dirty="0" smtClean="0"/>
              <a:t>Благодаря </a:t>
            </a:r>
            <a:r>
              <a:rPr lang="ru-RU" sz="1500" dirty="0"/>
              <a:t>«щадящему» выпариванию </a:t>
            </a:r>
            <a:r>
              <a:rPr lang="ru-RU" sz="1500" dirty="0" smtClean="0"/>
              <a:t>влаги при </a:t>
            </a:r>
            <a:r>
              <a:rPr lang="ru-RU" sz="1500" dirty="0"/>
              <a:t>низких температурах в </a:t>
            </a:r>
            <a:r>
              <a:rPr lang="ru-RU" sz="1500" dirty="0" smtClean="0"/>
              <a:t>вакууме, </a:t>
            </a:r>
            <a:r>
              <a:rPr lang="ru-RU" sz="1500" dirty="0"/>
              <a:t>сохранена большая часть витаминов.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5"/>
            </a:pPr>
            <a:r>
              <a:rPr lang="ru-RU" sz="1500" dirty="0" smtClean="0"/>
              <a:t>За </a:t>
            </a:r>
            <a:r>
              <a:rPr lang="ru-RU" sz="1500" dirty="0"/>
              <a:t>счет использования большой концентрации свекловичной клетчатки, впервые использован принцип «Ешь батончик – утоляешь голод, насыщаешь организм витаминами и полезными веществами и эффективно очищаешь организм от токсинов и вредных веществ».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5"/>
            </a:pPr>
            <a:r>
              <a:rPr lang="ru-RU" sz="1500" dirty="0" smtClean="0"/>
              <a:t>В </a:t>
            </a:r>
            <a:r>
              <a:rPr lang="ru-RU" sz="1500" dirty="0"/>
              <a:t>батончике </a:t>
            </a:r>
            <a:r>
              <a:rPr lang="ru-RU" sz="1500" b="1" dirty="0"/>
              <a:t>N</a:t>
            </a:r>
            <a:r>
              <a:rPr lang="en-US" sz="1500" b="1" dirty="0" smtClean="0"/>
              <a:t>utriel</a:t>
            </a:r>
            <a:r>
              <a:rPr lang="en-US" sz="1500" b="1" dirty="0" smtClean="0">
                <a:solidFill>
                  <a:srgbClr val="C5D600"/>
                </a:solidFill>
              </a:rPr>
              <a:t>5</a:t>
            </a:r>
            <a:r>
              <a:rPr lang="ru-RU" sz="1500" b="1" dirty="0"/>
              <a:t>F</a:t>
            </a:r>
            <a:r>
              <a:rPr lang="en-US" sz="1500" b="1" dirty="0" err="1"/>
              <a:t>ive</a:t>
            </a:r>
            <a:r>
              <a:rPr lang="ru-RU" sz="1500" dirty="0" smtClean="0"/>
              <a:t> </a:t>
            </a:r>
            <a:r>
              <a:rPr lang="ru-RU" sz="1500" dirty="0"/>
              <a:t>весом 25 грамм – 25 килокалорий. Легко считать 1 грамм батончика – 1 килокалория.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2852" y="1317518"/>
            <a:ext cx="52722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93526"/>
                </a:solidFill>
              </a:rPr>
              <a:t>ОТЛИЧИТЕЛЬНЫЕ ОСОБЕННОСТИ </a:t>
            </a:r>
          </a:p>
          <a:p>
            <a:pPr algn="ctr"/>
            <a:r>
              <a:rPr lang="ru-RU" sz="2000" dirty="0" smtClean="0">
                <a:solidFill>
                  <a:srgbClr val="093526"/>
                </a:solidFill>
              </a:rPr>
              <a:t>БАТОНЧИКОВ ИЗ КЛЕТЧАТКИ</a:t>
            </a:r>
            <a:r>
              <a:rPr lang="ru-RU" sz="2000" dirty="0" smtClean="0">
                <a:solidFill>
                  <a:srgbClr val="C5D600"/>
                </a:solidFill>
              </a:rPr>
              <a:t> </a:t>
            </a:r>
            <a:r>
              <a:rPr lang="ru-RU" sz="2000" b="1" dirty="0" smtClean="0"/>
              <a:t>N</a:t>
            </a:r>
            <a:r>
              <a:rPr lang="en-US" sz="2000" b="1" dirty="0" err="1" smtClean="0"/>
              <a:t>utriel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5D600"/>
                </a:solidFill>
              </a:rPr>
              <a:t>5</a:t>
            </a:r>
            <a:r>
              <a:rPr lang="ru-RU" sz="2000" b="1" dirty="0" smtClean="0"/>
              <a:t>F</a:t>
            </a:r>
            <a:r>
              <a:rPr lang="en-US" sz="2000" b="1" dirty="0" err="1" smtClean="0"/>
              <a:t>ive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37967" y="3127682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34625" y="4659767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37967" y="5502945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79134" y="2137876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917216" y="2971322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17216" y="3578173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79134" y="4418038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85326" y="5721406"/>
            <a:ext cx="4786184" cy="62957"/>
          </a:xfrm>
          <a:prstGeom prst="rect">
            <a:avLst/>
          </a:prstGeom>
          <a:solidFill>
            <a:srgbClr val="C5D6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0" y="-65903"/>
            <a:ext cx="12192000" cy="1311086"/>
            <a:chOff x="0" y="-65903"/>
            <a:chExt cx="12192000" cy="131108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-65903"/>
              <a:ext cx="12192000" cy="1311086"/>
            </a:xfrm>
            <a:prstGeom prst="rect">
              <a:avLst/>
            </a:prstGeom>
            <a:solidFill>
              <a:srgbClr val="C5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0391125" y="-65903"/>
              <a:ext cx="1800875" cy="1305215"/>
            </a:xfrm>
            <a:prstGeom prst="rect">
              <a:avLst/>
            </a:prstGeom>
            <a:solidFill>
              <a:srgbClr val="093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3885566"/>
                </p:ext>
              </p:extLst>
            </p:nvPr>
          </p:nvGraphicFramePr>
          <p:xfrm>
            <a:off x="10630623" y="768433"/>
            <a:ext cx="1264488" cy="412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CorelDRAW" r:id="rId3" imgW="2849653" imgH="859699" progId="CorelDraw.Graphic.20">
                    <p:embed/>
                  </p:oleObj>
                </mc:Choice>
                <mc:Fallback>
                  <p:oleObj name="CorelDRAW" r:id="rId3" imgW="2849653" imgH="859699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30623" y="768433"/>
                          <a:ext cx="1264488" cy="4120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5618205" y="1632713"/>
            <a:ext cx="6573795" cy="640479"/>
          </a:xfrm>
          <a:prstGeom prst="rect">
            <a:avLst/>
          </a:prstGeom>
          <a:solidFill>
            <a:srgbClr val="3E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-1" y="1632713"/>
            <a:ext cx="5247503" cy="649167"/>
          </a:xfrm>
          <a:prstGeom prst="rect">
            <a:avLst/>
          </a:prstGeom>
          <a:solidFill>
            <a:srgbClr val="5B5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06" y="1632713"/>
            <a:ext cx="3297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 </a:t>
            </a:r>
            <a:r>
              <a:rPr lang="ru-RU" sz="3200" dirty="0">
                <a:solidFill>
                  <a:schemeClr val="bg1"/>
                </a:solidFill>
              </a:rPr>
              <a:t>черникой</a:t>
            </a:r>
          </a:p>
          <a:p>
            <a:endParaRPr lang="ru-RU" dirty="0"/>
          </a:p>
          <a:p>
            <a:r>
              <a:rPr lang="ru-RU" dirty="0">
                <a:solidFill>
                  <a:srgbClr val="C5D600"/>
                </a:solidFill>
              </a:rPr>
              <a:t>Состав: </a:t>
            </a:r>
            <a:endParaRPr lang="ru-RU" dirty="0" smtClean="0">
              <a:solidFill>
                <a:srgbClr val="C5D600"/>
              </a:solidFill>
            </a:endParaRPr>
          </a:p>
          <a:p>
            <a:r>
              <a:rPr lang="ru-RU" dirty="0" smtClean="0"/>
              <a:t>свекловичная </a:t>
            </a:r>
            <a:r>
              <a:rPr lang="ru-RU" dirty="0"/>
              <a:t>клетчатка (70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финиковая </a:t>
            </a:r>
            <a:r>
              <a:rPr lang="ru-RU" dirty="0"/>
              <a:t>паста, черника сублимированной сушки, </a:t>
            </a:r>
            <a:endParaRPr lang="ru-RU" dirty="0" smtClean="0"/>
          </a:p>
          <a:p>
            <a:r>
              <a:rPr lang="ru-RU" dirty="0" smtClean="0"/>
              <a:t>аскорбиновая </a:t>
            </a:r>
            <a:r>
              <a:rPr lang="ru-RU" dirty="0"/>
              <a:t>кислота, </a:t>
            </a:r>
            <a:endParaRPr lang="ru-RU" dirty="0" smtClean="0"/>
          </a:p>
          <a:p>
            <a:r>
              <a:rPr lang="ru-RU" dirty="0" smtClean="0"/>
              <a:t>льняное семя, </a:t>
            </a:r>
            <a:r>
              <a:rPr lang="ru-RU" dirty="0" err="1" smtClean="0"/>
              <a:t>ароматизатор</a:t>
            </a:r>
            <a:r>
              <a:rPr lang="ru-RU" dirty="0" smtClean="0"/>
              <a:t> </a:t>
            </a:r>
            <a:r>
              <a:rPr lang="ru-RU" dirty="0"/>
              <a:t>натуральный – черника.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666260" y="1632713"/>
            <a:ext cx="41087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 черной смородиной</a:t>
            </a:r>
            <a:endParaRPr lang="ru-RU" sz="3200" dirty="0">
              <a:solidFill>
                <a:schemeClr val="bg1"/>
              </a:solidFill>
            </a:endParaRPr>
          </a:p>
          <a:p>
            <a:pPr algn="r"/>
            <a:endParaRPr lang="ru-RU" dirty="0" smtClean="0"/>
          </a:p>
          <a:p>
            <a:r>
              <a:rPr lang="ru-RU" dirty="0" smtClean="0">
                <a:solidFill>
                  <a:srgbClr val="C5D600"/>
                </a:solidFill>
              </a:rPr>
              <a:t>Состав</a:t>
            </a:r>
            <a:r>
              <a:rPr lang="ru-RU" dirty="0">
                <a:solidFill>
                  <a:srgbClr val="C5D600"/>
                </a:solidFill>
              </a:rPr>
              <a:t>: </a:t>
            </a:r>
            <a:endParaRPr lang="ru-RU" dirty="0" smtClean="0">
              <a:solidFill>
                <a:srgbClr val="C5D600"/>
              </a:solidFill>
            </a:endParaRPr>
          </a:p>
          <a:p>
            <a:r>
              <a:rPr lang="ru-RU" dirty="0" smtClean="0"/>
              <a:t>свекловичная </a:t>
            </a:r>
            <a:r>
              <a:rPr lang="ru-RU" dirty="0"/>
              <a:t>клетчатка (70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финиковая </a:t>
            </a:r>
            <a:r>
              <a:rPr lang="ru-RU" dirty="0"/>
              <a:t>паста, черная </a:t>
            </a:r>
            <a:endParaRPr lang="ru-RU" dirty="0" smtClean="0"/>
          </a:p>
          <a:p>
            <a:r>
              <a:rPr lang="ru-RU" dirty="0" smtClean="0"/>
              <a:t>смородина </a:t>
            </a:r>
            <a:r>
              <a:rPr lang="ru-RU" dirty="0"/>
              <a:t>сублимированной сушки, аскорбиновая кислота, льняное семя, </a:t>
            </a:r>
            <a:r>
              <a:rPr lang="ru-RU" dirty="0" err="1" smtClean="0"/>
              <a:t>ароматизатор</a:t>
            </a:r>
            <a:r>
              <a:rPr lang="ru-RU" dirty="0" smtClean="0"/>
              <a:t> натуральный </a:t>
            </a:r>
            <a:r>
              <a:rPr lang="ru-RU" dirty="0"/>
              <a:t>– черная </a:t>
            </a:r>
            <a:r>
              <a:rPr lang="ru-RU" dirty="0" smtClean="0"/>
              <a:t>смородина.</a:t>
            </a:r>
            <a:endParaRPr 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-65903"/>
            <a:ext cx="12192000" cy="1311086"/>
            <a:chOff x="0" y="-65903"/>
            <a:chExt cx="12192000" cy="131108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-65903"/>
              <a:ext cx="12192000" cy="1311086"/>
              <a:chOff x="0" y="-65903"/>
              <a:chExt cx="12192000" cy="131108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0" y="-65903"/>
                <a:ext cx="12192000" cy="1311086"/>
              </a:xfrm>
              <a:prstGeom prst="rect">
                <a:avLst/>
              </a:prstGeom>
              <a:solidFill>
                <a:srgbClr val="C5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0391125" y="-65903"/>
                <a:ext cx="1800875" cy="1305215"/>
              </a:xfrm>
              <a:prstGeom prst="rect">
                <a:avLst/>
              </a:prstGeom>
              <a:solidFill>
                <a:srgbClr val="093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20" name="Объект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885566"/>
                  </p:ext>
                </p:extLst>
              </p:nvPr>
            </p:nvGraphicFramePr>
            <p:xfrm>
              <a:off x="10630623" y="768433"/>
              <a:ext cx="1264488" cy="4120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5" name="CorelDRAW" r:id="rId3" imgW="2849653" imgH="859699" progId="CorelDraw.Graphic.20">
                      <p:embed/>
                    </p:oleObj>
                  </mc:Choice>
                  <mc:Fallback>
                    <p:oleObj name="CorelDRAW" r:id="rId3" imgW="2849653" imgH="859699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630623" y="768433"/>
                            <a:ext cx="1264488" cy="41200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" name="Прямоугольник 57"/>
            <p:cNvSpPr/>
            <p:nvPr/>
          </p:nvSpPr>
          <p:spPr>
            <a:xfrm>
              <a:off x="1336187" y="729086"/>
              <a:ext cx="4961213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800" dirty="0" smtClean="0"/>
                <a:t>Батончики </a:t>
              </a:r>
              <a:r>
                <a:rPr lang="ru-RU" sz="2800" b="1" dirty="0" smtClean="0"/>
                <a:t>N</a:t>
              </a:r>
              <a:r>
                <a:rPr lang="en-US" sz="2800" b="1" dirty="0"/>
                <a:t>utriel</a:t>
              </a:r>
              <a:r>
                <a:rPr lang="en-US" sz="2800" b="1" dirty="0">
                  <a:solidFill>
                    <a:srgbClr val="C5D600"/>
                  </a:solidFill>
                </a:rPr>
                <a:t>5</a:t>
              </a:r>
              <a:r>
                <a:rPr lang="ru-RU" sz="2800" b="1" dirty="0"/>
                <a:t>F</a:t>
              </a:r>
              <a:r>
                <a:rPr lang="en-US" sz="2800" b="1" dirty="0" err="1"/>
                <a:t>ive</a:t>
              </a:r>
              <a:r>
                <a:rPr lang="ru-RU" sz="2800" dirty="0"/>
                <a:t> </a:t>
              </a: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06" y="4897722"/>
            <a:ext cx="2921646" cy="177303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71" y="4723005"/>
            <a:ext cx="3253947" cy="203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11">
            <a:off x="6092942" y="1000478"/>
            <a:ext cx="1751422" cy="57171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11">
            <a:off x="650028" y="1043842"/>
            <a:ext cx="1751422" cy="57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-65903"/>
            <a:ext cx="12192000" cy="1311086"/>
            <a:chOff x="0" y="-65903"/>
            <a:chExt cx="12192000" cy="131108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-65903"/>
              <a:ext cx="12192000" cy="1311086"/>
              <a:chOff x="0" y="-65903"/>
              <a:chExt cx="12192000" cy="1311086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-65903"/>
                <a:ext cx="12192000" cy="1311086"/>
              </a:xfrm>
              <a:prstGeom prst="rect">
                <a:avLst/>
              </a:prstGeom>
              <a:solidFill>
                <a:srgbClr val="C5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0391125" y="-65903"/>
                <a:ext cx="1800875" cy="1305215"/>
              </a:xfrm>
              <a:prstGeom prst="rect">
                <a:avLst/>
              </a:prstGeom>
              <a:solidFill>
                <a:srgbClr val="093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23" name="Объект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2654103"/>
                  </p:ext>
                </p:extLst>
              </p:nvPr>
            </p:nvGraphicFramePr>
            <p:xfrm>
              <a:off x="10630623" y="768433"/>
              <a:ext cx="1264488" cy="4120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53" name="CorelDRAW" r:id="rId3" imgW="2849653" imgH="859699" progId="CorelDraw.Graphic.20">
                      <p:embed/>
                    </p:oleObj>
                  </mc:Choice>
                  <mc:Fallback>
                    <p:oleObj name="CorelDRAW" r:id="rId3" imgW="2849653" imgH="859699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630623" y="768433"/>
                            <a:ext cx="1264488" cy="41200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Прямоугольник 19"/>
            <p:cNvSpPr/>
            <p:nvPr/>
          </p:nvSpPr>
          <p:spPr>
            <a:xfrm>
              <a:off x="1336187" y="729086"/>
              <a:ext cx="4961213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800" dirty="0" smtClean="0"/>
                <a:t>Батончики </a:t>
              </a:r>
              <a:r>
                <a:rPr lang="ru-RU" sz="2800" b="1" dirty="0" smtClean="0"/>
                <a:t>N</a:t>
              </a:r>
              <a:r>
                <a:rPr lang="en-US" sz="2800" b="1" dirty="0"/>
                <a:t>utriel</a:t>
              </a:r>
              <a:r>
                <a:rPr lang="en-US" sz="2800" b="1" dirty="0">
                  <a:solidFill>
                    <a:srgbClr val="C5D600"/>
                  </a:solidFill>
                </a:rPr>
                <a:t>5</a:t>
              </a:r>
              <a:r>
                <a:rPr lang="ru-RU" sz="2800" b="1" dirty="0"/>
                <a:t>F</a:t>
              </a:r>
              <a:r>
                <a:rPr lang="en-US" sz="2800" b="1" dirty="0" err="1"/>
                <a:t>ive</a:t>
              </a:r>
              <a:r>
                <a:rPr lang="ru-RU" sz="2800" dirty="0"/>
                <a:t> 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9" y="4324864"/>
            <a:ext cx="3109789" cy="2335585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5618205" y="1632713"/>
            <a:ext cx="6573795" cy="640479"/>
          </a:xfrm>
          <a:prstGeom prst="rect">
            <a:avLst/>
          </a:prstGeom>
          <a:solidFill>
            <a:srgbClr val="CFC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-1" y="1632713"/>
            <a:ext cx="5247503" cy="649167"/>
          </a:xfrm>
          <a:prstGeom prst="rect">
            <a:avLst/>
          </a:prstGeom>
          <a:solidFill>
            <a:srgbClr val="572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06" y="1632713"/>
            <a:ext cx="3297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 вишней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  <a:p>
            <a:r>
              <a:rPr lang="ru-RU" dirty="0">
                <a:solidFill>
                  <a:srgbClr val="C5D600"/>
                </a:solidFill>
              </a:rPr>
              <a:t>Состав: </a:t>
            </a:r>
            <a:endParaRPr lang="ru-RU" dirty="0" smtClean="0">
              <a:solidFill>
                <a:srgbClr val="C5D600"/>
              </a:solidFill>
            </a:endParaRPr>
          </a:p>
          <a:p>
            <a:r>
              <a:rPr lang="ru-RU" dirty="0" smtClean="0"/>
              <a:t>свекловичная </a:t>
            </a:r>
            <a:r>
              <a:rPr lang="ru-RU" dirty="0"/>
              <a:t>клетчатка (70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финиковая </a:t>
            </a:r>
            <a:r>
              <a:rPr lang="ru-RU" dirty="0"/>
              <a:t>паста, </a:t>
            </a:r>
            <a:r>
              <a:rPr lang="ru-RU" dirty="0" smtClean="0"/>
              <a:t>вишня </a:t>
            </a:r>
            <a:r>
              <a:rPr lang="ru-RU" dirty="0"/>
              <a:t>сублимированной сушки, </a:t>
            </a:r>
            <a:endParaRPr lang="ru-RU" dirty="0" smtClean="0"/>
          </a:p>
          <a:p>
            <a:r>
              <a:rPr lang="ru-RU" dirty="0" smtClean="0"/>
              <a:t>аскорбиновая </a:t>
            </a:r>
            <a:r>
              <a:rPr lang="ru-RU" dirty="0"/>
              <a:t>кислота, </a:t>
            </a:r>
            <a:endParaRPr lang="ru-RU" dirty="0" smtClean="0"/>
          </a:p>
          <a:p>
            <a:r>
              <a:rPr lang="ru-RU" dirty="0" smtClean="0"/>
              <a:t>льняное семя, </a:t>
            </a:r>
            <a:r>
              <a:rPr lang="ru-RU" dirty="0" err="1" smtClean="0"/>
              <a:t>ароматизатор</a:t>
            </a:r>
            <a:r>
              <a:rPr lang="ru-RU" dirty="0" smtClean="0"/>
              <a:t> </a:t>
            </a:r>
            <a:r>
              <a:rPr lang="ru-RU" dirty="0"/>
              <a:t>натуральный – </a:t>
            </a:r>
            <a:r>
              <a:rPr lang="ru-RU" dirty="0" smtClean="0"/>
              <a:t>вишня.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797828" y="1632713"/>
            <a:ext cx="38456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 манго</a:t>
            </a:r>
            <a:endParaRPr lang="ru-RU" sz="3200" dirty="0">
              <a:solidFill>
                <a:schemeClr val="bg1"/>
              </a:solidFill>
            </a:endParaRPr>
          </a:p>
          <a:p>
            <a:pPr algn="r"/>
            <a:endParaRPr lang="ru-RU" dirty="0" smtClean="0"/>
          </a:p>
          <a:p>
            <a:r>
              <a:rPr lang="ru-RU" dirty="0" smtClean="0">
                <a:solidFill>
                  <a:srgbClr val="C5D600"/>
                </a:solidFill>
              </a:rPr>
              <a:t>Состав</a:t>
            </a:r>
            <a:r>
              <a:rPr lang="ru-RU" dirty="0">
                <a:solidFill>
                  <a:srgbClr val="C5D600"/>
                </a:solidFill>
              </a:rPr>
              <a:t>: </a:t>
            </a:r>
            <a:endParaRPr lang="ru-RU" dirty="0" smtClean="0">
              <a:solidFill>
                <a:srgbClr val="C5D600"/>
              </a:solidFill>
            </a:endParaRPr>
          </a:p>
          <a:p>
            <a:r>
              <a:rPr lang="ru-RU" dirty="0" smtClean="0"/>
              <a:t>свекловичная </a:t>
            </a:r>
            <a:r>
              <a:rPr lang="ru-RU" dirty="0"/>
              <a:t>клетчатка (70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финиковая </a:t>
            </a:r>
            <a:r>
              <a:rPr lang="ru-RU" dirty="0"/>
              <a:t>паста, </a:t>
            </a:r>
            <a:r>
              <a:rPr lang="ru-RU" dirty="0" smtClean="0"/>
              <a:t>манго </a:t>
            </a:r>
            <a:r>
              <a:rPr lang="ru-RU" dirty="0"/>
              <a:t>сублимированной сушки, </a:t>
            </a:r>
            <a:endParaRPr lang="ru-RU" dirty="0" smtClean="0"/>
          </a:p>
          <a:p>
            <a:r>
              <a:rPr lang="ru-RU" dirty="0" smtClean="0"/>
              <a:t>аскорбиновая </a:t>
            </a:r>
            <a:r>
              <a:rPr lang="ru-RU" dirty="0"/>
              <a:t>кислота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льняное семя, </a:t>
            </a:r>
            <a:r>
              <a:rPr lang="ru-RU" dirty="0" err="1" smtClean="0"/>
              <a:t>ароматизатор</a:t>
            </a:r>
            <a:r>
              <a:rPr lang="ru-RU" dirty="0" smtClean="0"/>
              <a:t> натуральный </a:t>
            </a:r>
            <a:r>
              <a:rPr lang="ru-RU" dirty="0"/>
              <a:t>– </a:t>
            </a:r>
            <a:r>
              <a:rPr lang="ru-RU" dirty="0" smtClean="0"/>
              <a:t>манго.</a:t>
            </a:r>
            <a:endParaRPr lang="ru-RU" sz="32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34" y="4433480"/>
            <a:ext cx="3193856" cy="22269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11">
            <a:off x="6254967" y="1118129"/>
            <a:ext cx="1749036" cy="57171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11">
            <a:off x="610292" y="1117956"/>
            <a:ext cx="1751422" cy="57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-65903"/>
            <a:ext cx="12192000" cy="1311086"/>
            <a:chOff x="0" y="-65903"/>
            <a:chExt cx="12192000" cy="131108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0" y="-65903"/>
              <a:ext cx="12192000" cy="1311086"/>
              <a:chOff x="0" y="-65903"/>
              <a:chExt cx="12192000" cy="1311086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0" y="-65903"/>
                <a:ext cx="12192000" cy="1311086"/>
              </a:xfrm>
              <a:prstGeom prst="rect">
                <a:avLst/>
              </a:prstGeom>
              <a:solidFill>
                <a:srgbClr val="C5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0391125" y="-65903"/>
                <a:ext cx="1800875" cy="1305215"/>
              </a:xfrm>
              <a:prstGeom prst="rect">
                <a:avLst/>
              </a:prstGeom>
              <a:solidFill>
                <a:srgbClr val="093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22" name="Объект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2654103"/>
                  </p:ext>
                </p:extLst>
              </p:nvPr>
            </p:nvGraphicFramePr>
            <p:xfrm>
              <a:off x="10630623" y="768433"/>
              <a:ext cx="1264488" cy="4120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6" name="CorelDRAW" r:id="rId3" imgW="2849653" imgH="859699" progId="CorelDraw.Graphic.20">
                      <p:embed/>
                    </p:oleObj>
                  </mc:Choice>
                  <mc:Fallback>
                    <p:oleObj name="CorelDRAW" r:id="rId3" imgW="2849653" imgH="859699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630623" y="768433"/>
                            <a:ext cx="1264488" cy="41200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Прямоугольник 18"/>
            <p:cNvSpPr/>
            <p:nvPr/>
          </p:nvSpPr>
          <p:spPr>
            <a:xfrm>
              <a:off x="1336187" y="729086"/>
              <a:ext cx="4961213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800" dirty="0" smtClean="0"/>
                <a:t>Батончики </a:t>
              </a:r>
              <a:r>
                <a:rPr lang="ru-RU" sz="2800" b="1" dirty="0" smtClean="0"/>
                <a:t>N</a:t>
              </a:r>
              <a:r>
                <a:rPr lang="en-US" sz="2800" b="1" dirty="0"/>
                <a:t>utriel</a:t>
              </a:r>
              <a:r>
                <a:rPr lang="en-US" sz="2800" b="1" dirty="0">
                  <a:solidFill>
                    <a:srgbClr val="C5D600"/>
                  </a:solidFill>
                </a:rPr>
                <a:t>5</a:t>
              </a:r>
              <a:r>
                <a:rPr lang="ru-RU" sz="2800" b="1" dirty="0"/>
                <a:t>F</a:t>
              </a:r>
              <a:r>
                <a:rPr lang="en-US" sz="2800" b="1" dirty="0" err="1"/>
                <a:t>ive</a:t>
              </a:r>
              <a:r>
                <a:rPr lang="ru-RU" sz="2800" dirty="0"/>
                <a:t> 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60" y="4248566"/>
            <a:ext cx="3381109" cy="20286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07" y="4641442"/>
            <a:ext cx="3555442" cy="1706542"/>
          </a:xfrm>
          <a:prstGeom prst="rect">
            <a:avLst/>
          </a:prstGeom>
          <a:effectLst>
            <a:outerShdw blurRad="139700" dist="241300" dir="4800000" sx="89000" sy="89000" algn="t" rotWithShape="0">
              <a:schemeClr val="accent2">
                <a:lumMod val="50000"/>
                <a:alpha val="52000"/>
              </a:schemeClr>
            </a:outerShdw>
          </a:effectLst>
        </p:spPr>
      </p:pic>
      <p:sp>
        <p:nvSpPr>
          <p:cNvPr id="53" name="Прямоугольник 52"/>
          <p:cNvSpPr/>
          <p:nvPr/>
        </p:nvSpPr>
        <p:spPr>
          <a:xfrm>
            <a:off x="5618205" y="1632713"/>
            <a:ext cx="6573795" cy="640479"/>
          </a:xfrm>
          <a:prstGeom prst="rect">
            <a:avLst/>
          </a:prstGeom>
          <a:solidFill>
            <a:srgbClr val="51B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-1" y="1632713"/>
            <a:ext cx="5247503" cy="649167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06" y="1632713"/>
            <a:ext cx="3297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 апельсином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  <a:p>
            <a:r>
              <a:rPr lang="ru-RU" dirty="0">
                <a:solidFill>
                  <a:srgbClr val="C5D600"/>
                </a:solidFill>
              </a:rPr>
              <a:t>Состав: </a:t>
            </a:r>
            <a:endParaRPr lang="ru-RU" dirty="0" smtClean="0">
              <a:solidFill>
                <a:srgbClr val="C5D600"/>
              </a:solidFill>
            </a:endParaRPr>
          </a:p>
          <a:p>
            <a:r>
              <a:rPr lang="ru-RU" dirty="0" smtClean="0"/>
              <a:t>свекловичная </a:t>
            </a:r>
            <a:r>
              <a:rPr lang="ru-RU" dirty="0"/>
              <a:t>клетчатка (70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финиковая </a:t>
            </a:r>
            <a:r>
              <a:rPr lang="ru-RU" dirty="0"/>
              <a:t>паста, </a:t>
            </a:r>
            <a:r>
              <a:rPr lang="ru-RU" dirty="0" smtClean="0"/>
              <a:t>апельсин сублимированной </a:t>
            </a:r>
            <a:r>
              <a:rPr lang="ru-RU" dirty="0"/>
              <a:t>сушки, </a:t>
            </a:r>
            <a:endParaRPr lang="ru-RU" dirty="0" smtClean="0"/>
          </a:p>
          <a:p>
            <a:r>
              <a:rPr lang="ru-RU" dirty="0" smtClean="0"/>
              <a:t>аскорбиновая </a:t>
            </a:r>
            <a:r>
              <a:rPr lang="ru-RU" dirty="0"/>
              <a:t>кислота, </a:t>
            </a:r>
            <a:endParaRPr lang="ru-RU" dirty="0" smtClean="0"/>
          </a:p>
          <a:p>
            <a:r>
              <a:rPr lang="ru-RU" dirty="0" smtClean="0"/>
              <a:t>льняное семя, </a:t>
            </a:r>
            <a:r>
              <a:rPr lang="ru-RU" dirty="0" err="1" smtClean="0"/>
              <a:t>ароматизатор</a:t>
            </a:r>
            <a:r>
              <a:rPr lang="ru-RU" dirty="0" smtClean="0"/>
              <a:t> </a:t>
            </a:r>
            <a:r>
              <a:rPr lang="ru-RU" dirty="0"/>
              <a:t>натуральный – </a:t>
            </a:r>
            <a:r>
              <a:rPr lang="ru-RU" dirty="0" smtClean="0"/>
              <a:t>апельсин.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666260" y="1632713"/>
            <a:ext cx="41087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 мятой</a:t>
            </a:r>
            <a:endParaRPr lang="ru-RU" sz="3200" dirty="0">
              <a:solidFill>
                <a:schemeClr val="bg1"/>
              </a:solidFill>
            </a:endParaRPr>
          </a:p>
          <a:p>
            <a:pPr algn="r"/>
            <a:endParaRPr lang="ru-RU" dirty="0" smtClean="0"/>
          </a:p>
          <a:p>
            <a:r>
              <a:rPr lang="ru-RU" dirty="0" smtClean="0">
                <a:solidFill>
                  <a:srgbClr val="C5D600"/>
                </a:solidFill>
              </a:rPr>
              <a:t>Состав</a:t>
            </a:r>
            <a:r>
              <a:rPr lang="ru-RU" dirty="0">
                <a:solidFill>
                  <a:srgbClr val="C5D600"/>
                </a:solidFill>
              </a:rPr>
              <a:t>: </a:t>
            </a:r>
            <a:endParaRPr lang="ru-RU" dirty="0" smtClean="0">
              <a:solidFill>
                <a:srgbClr val="C5D600"/>
              </a:solidFill>
            </a:endParaRPr>
          </a:p>
          <a:p>
            <a:r>
              <a:rPr lang="ru-RU" dirty="0" smtClean="0"/>
              <a:t>свекловичная </a:t>
            </a:r>
            <a:r>
              <a:rPr lang="ru-RU" dirty="0"/>
              <a:t>клетчатка (70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финиковая </a:t>
            </a:r>
            <a:r>
              <a:rPr lang="ru-RU" dirty="0"/>
              <a:t>паста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аскорбиновая </a:t>
            </a:r>
            <a:r>
              <a:rPr lang="ru-RU" dirty="0"/>
              <a:t>кислота, </a:t>
            </a:r>
            <a:endParaRPr lang="ru-RU" dirty="0" smtClean="0"/>
          </a:p>
          <a:p>
            <a:r>
              <a:rPr lang="ru-RU" dirty="0" smtClean="0"/>
              <a:t>льняное </a:t>
            </a:r>
            <a:r>
              <a:rPr lang="ru-RU" dirty="0"/>
              <a:t>семя, </a:t>
            </a:r>
            <a:r>
              <a:rPr lang="ru-RU" dirty="0" err="1" smtClean="0"/>
              <a:t>ароматизатор</a:t>
            </a:r>
            <a:r>
              <a:rPr lang="ru-RU" dirty="0" smtClean="0"/>
              <a:t> натуральный </a:t>
            </a:r>
            <a:r>
              <a:rPr lang="ru-RU" dirty="0"/>
              <a:t>– </a:t>
            </a:r>
            <a:r>
              <a:rPr lang="ru-RU" dirty="0" smtClean="0"/>
              <a:t>мята.</a:t>
            </a:r>
            <a:endParaRPr lang="ru-RU" sz="3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11">
            <a:off x="6138572" y="1000478"/>
            <a:ext cx="1751422" cy="57171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11">
            <a:off x="645284" y="1043842"/>
            <a:ext cx="1751422" cy="57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65903"/>
            <a:ext cx="12192000" cy="1311086"/>
            <a:chOff x="0" y="-65903"/>
            <a:chExt cx="12192000" cy="131108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-65903"/>
              <a:ext cx="12192000" cy="1311086"/>
              <a:chOff x="0" y="-65903"/>
              <a:chExt cx="12192000" cy="1311086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-65903"/>
                <a:ext cx="12192000" cy="1311086"/>
              </a:xfrm>
              <a:prstGeom prst="rect">
                <a:avLst/>
              </a:prstGeom>
              <a:solidFill>
                <a:srgbClr val="C5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0391125" y="-65903"/>
                <a:ext cx="1800875" cy="1305215"/>
              </a:xfrm>
              <a:prstGeom prst="rect">
                <a:avLst/>
              </a:prstGeom>
              <a:solidFill>
                <a:srgbClr val="093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6" name="Объект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2654103"/>
                  </p:ext>
                </p:extLst>
              </p:nvPr>
            </p:nvGraphicFramePr>
            <p:xfrm>
              <a:off x="10630623" y="768433"/>
              <a:ext cx="1264488" cy="4120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00" name="CorelDRAW" r:id="rId3" imgW="2849653" imgH="859699" progId="CorelDraw.Graphic.20">
                      <p:embed/>
                    </p:oleObj>
                  </mc:Choice>
                  <mc:Fallback>
                    <p:oleObj name="CorelDRAW" r:id="rId3" imgW="2849653" imgH="859699" progId="CorelDraw.Graphic.2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630623" y="768433"/>
                            <a:ext cx="1264488" cy="41200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Прямоугольник 12"/>
            <p:cNvSpPr/>
            <p:nvPr/>
          </p:nvSpPr>
          <p:spPr>
            <a:xfrm>
              <a:off x="1336187" y="729086"/>
              <a:ext cx="4961213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800" dirty="0" smtClean="0"/>
                <a:t>Батончики </a:t>
              </a:r>
              <a:r>
                <a:rPr lang="ru-RU" sz="2800" b="1" dirty="0" smtClean="0"/>
                <a:t>N</a:t>
              </a:r>
              <a:r>
                <a:rPr lang="en-US" sz="2800" b="1" dirty="0"/>
                <a:t>utriel</a:t>
              </a:r>
              <a:r>
                <a:rPr lang="en-US" sz="2800" b="1" dirty="0">
                  <a:solidFill>
                    <a:srgbClr val="C5D600"/>
                  </a:solidFill>
                </a:rPr>
                <a:t>5</a:t>
              </a:r>
              <a:r>
                <a:rPr lang="ru-RU" sz="2800" b="1" dirty="0"/>
                <a:t>F</a:t>
              </a:r>
              <a:r>
                <a:rPr lang="en-US" sz="2800" b="1" dirty="0" err="1"/>
                <a:t>ive</a:t>
              </a:r>
              <a:r>
                <a:rPr lang="ru-RU" sz="2800" dirty="0"/>
                <a:t> 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251">
            <a:off x="2934577" y="3041235"/>
            <a:ext cx="4343258" cy="4343258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-1" y="1632713"/>
            <a:ext cx="5247503" cy="649167"/>
          </a:xfrm>
          <a:prstGeom prst="rect">
            <a:avLst/>
          </a:prstGeom>
          <a:solidFill>
            <a:srgbClr val="F5B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06" y="1632713"/>
            <a:ext cx="3297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 дыней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  <a:p>
            <a:r>
              <a:rPr lang="ru-RU" dirty="0">
                <a:solidFill>
                  <a:srgbClr val="C5D600"/>
                </a:solidFill>
              </a:rPr>
              <a:t>Состав: </a:t>
            </a:r>
            <a:endParaRPr lang="ru-RU" dirty="0" smtClean="0">
              <a:solidFill>
                <a:srgbClr val="C5D600"/>
              </a:solidFill>
            </a:endParaRPr>
          </a:p>
          <a:p>
            <a:r>
              <a:rPr lang="ru-RU" dirty="0" smtClean="0"/>
              <a:t>свекловичная </a:t>
            </a:r>
            <a:r>
              <a:rPr lang="ru-RU" dirty="0"/>
              <a:t>клетчатка (70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финиковая </a:t>
            </a:r>
            <a:r>
              <a:rPr lang="ru-RU" dirty="0"/>
              <a:t>паста, </a:t>
            </a:r>
            <a:r>
              <a:rPr lang="ru-RU" dirty="0" smtClean="0"/>
              <a:t>дыня сублимированной </a:t>
            </a:r>
            <a:r>
              <a:rPr lang="ru-RU" dirty="0"/>
              <a:t>сушки, </a:t>
            </a:r>
            <a:endParaRPr lang="ru-RU" dirty="0" smtClean="0"/>
          </a:p>
          <a:p>
            <a:r>
              <a:rPr lang="ru-RU" dirty="0" smtClean="0"/>
              <a:t>аскорбиновая </a:t>
            </a:r>
            <a:r>
              <a:rPr lang="ru-RU" dirty="0"/>
              <a:t>кислота, </a:t>
            </a:r>
            <a:endParaRPr lang="ru-RU" dirty="0" smtClean="0"/>
          </a:p>
          <a:p>
            <a:r>
              <a:rPr lang="ru-RU" dirty="0" smtClean="0"/>
              <a:t>льняное семя, </a:t>
            </a:r>
            <a:r>
              <a:rPr lang="ru-RU" dirty="0" err="1" smtClean="0"/>
              <a:t>ароматизатор</a:t>
            </a:r>
            <a:r>
              <a:rPr lang="ru-RU" dirty="0" smtClean="0"/>
              <a:t> </a:t>
            </a:r>
            <a:r>
              <a:rPr lang="ru-RU" dirty="0"/>
              <a:t>натуральный – </a:t>
            </a:r>
            <a:r>
              <a:rPr lang="ru-RU" dirty="0" smtClean="0"/>
              <a:t>дыня.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11">
            <a:off x="652172" y="1057375"/>
            <a:ext cx="1751422" cy="57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 flipV="1">
            <a:off x="0" y="-5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4000"/>
                  <a:lumMod val="92000"/>
                  <a:lumOff val="8000"/>
                </a:schemeClr>
              </a:gs>
              <a:gs pos="22000">
                <a:schemeClr val="accent6">
                  <a:lumMod val="95000"/>
                  <a:lumOff val="5000"/>
                </a:schemeClr>
              </a:gs>
              <a:gs pos="58000">
                <a:srgbClr val="0935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97407"/>
              </p:ext>
            </p:extLst>
          </p:nvPr>
        </p:nvGraphicFramePr>
        <p:xfrm>
          <a:off x="7685903" y="3750589"/>
          <a:ext cx="1763614" cy="53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CorelDRAW" r:id="rId3" imgW="2849653" imgH="859699" progId="CorelDraw.Graphic.20">
                  <p:embed/>
                </p:oleObj>
              </mc:Choice>
              <mc:Fallback>
                <p:oleObj name="CorelDRAW" r:id="rId3" imgW="2849653" imgH="85969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5903" y="3750589"/>
                        <a:ext cx="1763614" cy="53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9071">
            <a:off x="1245724" y="540171"/>
            <a:ext cx="5194457" cy="5093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97645" y="4359854"/>
            <a:ext cx="3391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109428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г.Москва</a:t>
            </a:r>
            <a:r>
              <a:rPr lang="ru-RU" sz="1600" dirty="0" smtClean="0">
                <a:solidFill>
                  <a:schemeClr val="bg1"/>
                </a:solidFill>
              </a:rPr>
              <a:t>, ул. Михайлова, 41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Тел.: +7 495 118 33 34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hlinkClick r:id="rId6"/>
              </a:rPr>
              <a:t>info@nutriel5.ru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hlinkClick r:id="rId7"/>
              </a:rPr>
              <a:t>www.nutriel5.ru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555658"/>
              </a:solidFill>
              <a:latin typeface="Futura PT Heavy" panose="020B08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738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7623</TotalTime>
  <Words>607</Words>
  <Application>Microsoft Office PowerPoint</Application>
  <PresentationFormat>Широкоэкранный</PresentationFormat>
  <Paragraphs>90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Futura PT Heavy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Лариса</cp:lastModifiedBy>
  <cp:revision>151</cp:revision>
  <dcterms:created xsi:type="dcterms:W3CDTF">2019-02-03T04:00:24Z</dcterms:created>
  <dcterms:modified xsi:type="dcterms:W3CDTF">2019-12-11T15:14:07Z</dcterms:modified>
</cp:coreProperties>
</file>